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1"/>
  </p:notesMasterIdLst>
  <p:handoutMasterIdLst>
    <p:handoutMasterId r:id="rId42"/>
  </p:handoutMasterIdLst>
  <p:sldIdLst>
    <p:sldId id="256" r:id="rId2"/>
    <p:sldId id="710" r:id="rId3"/>
    <p:sldId id="694" r:id="rId4"/>
    <p:sldId id="695" r:id="rId5"/>
    <p:sldId id="696" r:id="rId6"/>
    <p:sldId id="697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705" r:id="rId15"/>
    <p:sldId id="706" r:id="rId16"/>
    <p:sldId id="707" r:id="rId17"/>
    <p:sldId id="708" r:id="rId18"/>
    <p:sldId id="709" r:id="rId19"/>
    <p:sldId id="745" r:id="rId20"/>
    <p:sldId id="749" r:id="rId21"/>
    <p:sldId id="732" r:id="rId22"/>
    <p:sldId id="736" r:id="rId23"/>
    <p:sldId id="754" r:id="rId24"/>
    <p:sldId id="755" r:id="rId25"/>
    <p:sldId id="750" r:id="rId26"/>
    <p:sldId id="751" r:id="rId27"/>
    <p:sldId id="752" r:id="rId28"/>
    <p:sldId id="753" r:id="rId29"/>
    <p:sldId id="747" r:id="rId30"/>
    <p:sldId id="756" r:id="rId31"/>
    <p:sldId id="733" r:id="rId32"/>
    <p:sldId id="757" r:id="rId33"/>
    <p:sldId id="685" r:id="rId34"/>
    <p:sldId id="734" r:id="rId35"/>
    <p:sldId id="737" r:id="rId36"/>
    <p:sldId id="739" r:id="rId37"/>
    <p:sldId id="741" r:id="rId38"/>
    <p:sldId id="742" r:id="rId39"/>
    <p:sldId id="744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>
      <p:cViewPr varScale="1">
        <p:scale>
          <a:sx n="57" d="100"/>
          <a:sy n="57" d="100"/>
        </p:scale>
        <p:origin x="81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9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</a:t>
            </a:r>
            <a:r>
              <a:rPr lang="en-US" sz="1000" baseline="0"/>
              <a:t>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1FB7-460B-49F7-97CF-D3FF07F48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A8DC7-D8BF-4DBF-A542-20E2A9E45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533400"/>
          </a:xfrm>
        </p:spPr>
        <p:txBody>
          <a:bodyPr/>
          <a:lstStyle/>
          <a:p>
            <a:r>
              <a:rPr lang="en-US" dirty="0"/>
              <a:t>The Cloud 2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1DE10B-5897-428C-92D4-482D2D5C7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1"/>
    </mc:Choice>
    <mc:Fallback>
      <p:transition spd="slow" advTm="10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68313" y="333375"/>
            <a:ext cx="8066087" cy="11430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Short digression into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925637"/>
            <a:ext cx="7704137" cy="424656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AU" dirty="0"/>
              <a:t>A distribution describes the probability than any given reading will have a particular  value.</a:t>
            </a:r>
          </a:p>
          <a:p>
            <a:pPr>
              <a:defRPr/>
            </a:pPr>
            <a:r>
              <a:rPr lang="en-AU" dirty="0"/>
              <a:t>Many phenomenon in nature are “normally distributed”.  </a:t>
            </a:r>
          </a:p>
          <a:p>
            <a:pPr>
              <a:defRPr/>
            </a:pPr>
            <a:r>
              <a:rPr lang="en-AU" dirty="0"/>
              <a:t>Most values will cluster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around the mean with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progressively smaller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numbers of values going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toward the edges.</a:t>
            </a:r>
          </a:p>
          <a:p>
            <a:pPr>
              <a:defRPr/>
            </a:pPr>
            <a:r>
              <a:rPr lang="en-AU" dirty="0"/>
              <a:t>In a normal distribution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the mean is equal to the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median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550" y="3284538"/>
            <a:ext cx="424497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234222-DF70-4F61-B755-CA1E270FD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4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6"/>
    </mc:Choice>
    <mc:Fallback>
      <p:transition spd="slow" advTm="2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AU" dirty="0"/>
              <a:t>In a long tail distribution, there are some values far from the median. </a:t>
            </a:r>
          </a:p>
          <a:p>
            <a:pPr>
              <a:defRPr/>
            </a:pPr>
            <a:r>
              <a:rPr lang="en-AU" dirty="0"/>
              <a:t>These values are sufficient to influence the mean.</a:t>
            </a:r>
          </a:p>
          <a:p>
            <a:pPr>
              <a:defRPr/>
            </a:pPr>
            <a:r>
              <a:rPr lang="en-AU" dirty="0"/>
              <a:t>The mean and the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median are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dramatically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different in a long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tail distribution.</a:t>
            </a: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Long Tail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429000"/>
            <a:ext cx="461010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FC1B64-5DFA-4457-B5FB-723C28F9E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8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19"/>
    </mc:Choice>
    <mc:Fallback>
      <p:transition spd="slow" advTm="1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AU" dirty="0"/>
              <a:t>If there is a partial failure of the cloud some activities will take a long time to complete and exhibit a long tail.</a:t>
            </a:r>
          </a:p>
          <a:p>
            <a:pPr>
              <a:defRPr/>
            </a:pPr>
            <a:r>
              <a:rPr lang="en-AU" dirty="0"/>
              <a:t>The figure shows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distribution of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1000 AWS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 “launch instance”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 calls.</a:t>
            </a:r>
          </a:p>
          <a:p>
            <a:pPr>
              <a:defRPr/>
            </a:pPr>
            <a:r>
              <a:rPr lang="en-AU" dirty="0"/>
              <a:t>4.5% of calls were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AU" dirty="0"/>
              <a:t>    “long tail”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A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06" y="2580596"/>
            <a:ext cx="4462462" cy="328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What does this mean?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5FEA1D-6D71-4C9E-9CB2-3676FCB58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26"/>
    </mc:Choice>
    <mc:Fallback>
      <p:transition spd="slow" advTm="4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Failures in the cloud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/>
              <a:t>Cloud failures large and small</a:t>
            </a:r>
          </a:p>
          <a:p>
            <a:r>
              <a:rPr lang="en-AU" altLang="en-US" sz="2800" dirty="0"/>
              <a:t>The Long Tail</a:t>
            </a:r>
          </a:p>
          <a:p>
            <a:r>
              <a:rPr lang="en-AU" altLang="en-US" sz="2800" dirty="0">
                <a:solidFill>
                  <a:srgbClr val="FF0000"/>
                </a:solidFill>
              </a:rPr>
              <a:t>Techniques for dealing with the long tail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AE969DE-2E08-4728-AE89-277EB777E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"/>
    </mc:Choice>
    <mc:Fallback>
      <p:transition spd="slow" advTm="3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563" y="341313"/>
            <a:ext cx="7210425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What can you do to prevent long tail problems?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/>
              <a:t>Recognize that failure has occurred</a:t>
            </a:r>
          </a:p>
          <a:p>
            <a:r>
              <a:rPr lang="en-AU" altLang="en-US" sz="2800" dirty="0"/>
              <a:t>Recover from failure</a:t>
            </a:r>
          </a:p>
          <a:p>
            <a:r>
              <a:rPr lang="en-AU" altLang="en-US" sz="2800" dirty="0"/>
              <a:t>Mask failure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DCA394-0F40-451E-A563-DD37BD078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8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1"/>
    </mc:Choice>
    <mc:Fallback>
      <p:transition spd="slow" advTm="8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Recognizing failure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In a distributed system, the only communication between distinct computers is through messages.</a:t>
            </a:r>
          </a:p>
          <a:p>
            <a:r>
              <a:rPr lang="en-US" altLang="en-US" sz="2800" dirty="0"/>
              <a:t>An unanswered request (message) to another machine may indicate the recipient has failed. </a:t>
            </a:r>
          </a:p>
          <a:p>
            <a:r>
              <a:rPr lang="en-US" altLang="en-US" sz="2800" dirty="0"/>
              <a:t>The failure is recognized by the requestor making the request.</a:t>
            </a:r>
          </a:p>
          <a:p>
            <a:r>
              <a:rPr lang="en-US" altLang="en-US" sz="2800" dirty="0"/>
              <a:t>Requests are asynchronous. The requestor sets a timeout.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B20737-4698-4A5A-8CFD-B5A6ED455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2"/>
    </mc:Choice>
    <mc:Fallback>
      <p:transition spd="slow" advTm="39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sz="2800" dirty="0"/>
              <a:t>Health check.  Requires one machine to act as a monitor for other machines.</a:t>
            </a:r>
          </a:p>
          <a:p>
            <a:pPr lvl="1"/>
            <a:r>
              <a:rPr lang="en-US" altLang="en-US" dirty="0"/>
              <a:t>Machine sends a message to a monitor periodically saying “I am alive”</a:t>
            </a:r>
          </a:p>
          <a:p>
            <a:pPr lvl="1"/>
            <a:r>
              <a:rPr lang="en-US" altLang="en-US" dirty="0"/>
              <a:t>Ping/echo. Monitor sends a message to the machine being monitored and expects a reply within specified period.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EC0492-B336-4BFF-9517-7A00F4C38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2"/>
    </mc:Choice>
    <mc:Fallback>
      <p:transition spd="slow" advTm="3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Recovering from failure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US" altLang="en-US" sz="2800" dirty="0"/>
              <a:t>Retry</a:t>
            </a:r>
          </a:p>
          <a:p>
            <a:r>
              <a:rPr lang="en-US" altLang="en-US" sz="2800" dirty="0"/>
              <a:t>Instantiate another instance of failed service</a:t>
            </a:r>
          </a:p>
          <a:p>
            <a:r>
              <a:rPr lang="en-US" altLang="en-US" sz="2800" dirty="0"/>
              <a:t>Graceful degradation</a:t>
            </a:r>
          </a:p>
          <a:p>
            <a:r>
              <a:rPr lang="en-US" altLang="en-US" sz="2800" dirty="0"/>
              <a:t>Set “circuit breaker” to prevent trying to use service again.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FF9167-A1A8-4F41-890E-8DECC5435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19"/>
    </mc:Choice>
    <mc:Fallback>
      <p:transition spd="slow" advTm="65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Masking failure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400" dirty="0"/>
              <a:t>“Hedged” request. Suppose you wish to launch 10 instances. Issue 11 requests. Terminate the request that has not completed when 10 are completed.</a:t>
            </a:r>
          </a:p>
          <a:p>
            <a:r>
              <a:rPr lang="en-AU" altLang="en-US" sz="2400" dirty="0"/>
              <a:t>“Alternative” request. In the above scenario, issue 10 requests. When 8 requests have completed issue 2 more. Cancel the last 2 to respond. </a:t>
            </a:r>
          </a:p>
          <a:p>
            <a:r>
              <a:rPr lang="en-AU" altLang="en-US" sz="2400" dirty="0"/>
              <a:t>Using these techniques reduces the time of the longest of the 1000 launch instance requests from 202 sec to 51 sec. </a:t>
            </a:r>
          </a:p>
          <a:p>
            <a:endParaRPr lang="en-AU" altLang="en-US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27E36D-C9A8-420B-8E24-882B044DC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37"/>
    </mc:Choice>
    <mc:Fallback>
      <p:transition spd="slow" advTm="7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4BC4-8A45-49E1-8D72-DC581E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973-4EEB-4954-87B1-A9341AAC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    Failure in the Cloud</a:t>
            </a:r>
          </a:p>
          <a:p>
            <a:r>
              <a:rPr lang="en-US" b="1" dirty="0"/>
              <a:t>   Sharing data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78A534-3DD6-4B53-8557-1B07CA6E5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"/>
    </mc:Choice>
    <mc:Fallback>
      <p:transition spd="slow" advTm="1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4BC4-8A45-49E1-8D72-DC581EB6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7973-4EEB-4954-87B1-A9341AAC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b="1" dirty="0"/>
              <a:t>Failure in the Cloud</a:t>
            </a:r>
          </a:p>
          <a:p>
            <a:r>
              <a:rPr lang="en-US" dirty="0"/>
              <a:t>   Sharing data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501195-A4AA-4A80-B04B-705E29BD8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"/>
    </mc:Choice>
    <mc:Fallback>
      <p:transition spd="slow" advTm="5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56EA-C450-48FF-BFBC-329F87C9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 across portions of a distributed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22313-B7D0-449D-80C7-73625EC69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Different portions of a distributed app may wish to share data without the latency of message passing</a:t>
            </a:r>
            <a:r>
              <a:rPr lang="en-US" sz="2800" baseline="0" dirty="0"/>
              <a:t> and writing to persistent storage.</a:t>
            </a:r>
            <a:endParaRPr lang="en-US" sz="2800" dirty="0"/>
          </a:p>
          <a:p>
            <a:pPr lvl="0"/>
            <a:r>
              <a:rPr lang="en-US" sz="2800" dirty="0"/>
              <a:t>Shared data is frequently the basis of operations that must appear to be atomic.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41BEA8-2511-4F6F-89C7-4D11CF75E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7"/>
    </mc:Choice>
    <mc:Fallback>
      <p:transition spd="slow" advTm="2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aseline="0" dirty="0"/>
              <a:t>An atomic operation is one that cannot be interrupted.</a:t>
            </a:r>
          </a:p>
          <a:p>
            <a:r>
              <a:rPr lang="en-US" sz="2800" dirty="0"/>
              <a:t>Atomic operations appear to be </a:t>
            </a:r>
            <a:r>
              <a:rPr lang="en-US" sz="2800" dirty="0" err="1"/>
              <a:t>instanteous</a:t>
            </a:r>
            <a:r>
              <a:rPr lang="en-US" sz="2800" dirty="0"/>
              <a:t>.</a:t>
            </a:r>
          </a:p>
          <a:p>
            <a:r>
              <a:rPr lang="en-US" sz="2800" baseline="0" dirty="0"/>
              <a:t>Difficult to achieve in distributed systems because of the reliance on messages.</a:t>
            </a:r>
          </a:p>
          <a:p>
            <a:endParaRPr lang="en-US" sz="2800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C4BFEC-6798-4A18-B578-396F52483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53"/>
    </mc:Choice>
    <mc:Fallback>
      <p:transition spd="slow" advTm="5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981950" cy="1066800"/>
          </a:xfrm>
        </p:spPr>
        <p:txBody>
          <a:bodyPr/>
          <a:lstStyle/>
          <a:p>
            <a:r>
              <a:rPr lang="en-US" altLang="en-US" dirty="0"/>
              <a:t>Message timing considerations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01837"/>
            <a:ext cx="8001000" cy="4246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3000" dirty="0"/>
              <a:t>Main memory reference 			100 ns</a:t>
            </a:r>
          </a:p>
          <a:p>
            <a:pPr>
              <a:defRPr/>
            </a:pPr>
            <a:r>
              <a:rPr lang="en-AU" sz="3000" dirty="0"/>
              <a:t>1K bytes over 1 Gbps network         0.01 </a:t>
            </a:r>
            <a:r>
              <a:rPr lang="en-AU" sz="3000" dirty="0" err="1"/>
              <a:t>ms</a:t>
            </a:r>
            <a:endParaRPr lang="en-AU" sz="3000" dirty="0"/>
          </a:p>
          <a:p>
            <a:pPr>
              <a:defRPr/>
            </a:pPr>
            <a:r>
              <a:rPr lang="en-AU" sz="3000" dirty="0"/>
              <a:t>Round trip within same </a:t>
            </a:r>
            <a:r>
              <a:rPr lang="en-AU" sz="3000" dirty="0" err="1"/>
              <a:t>datacenter</a:t>
            </a:r>
            <a:r>
              <a:rPr lang="en-AU" sz="3000" dirty="0"/>
              <a:t> 	0.5 </a:t>
            </a:r>
            <a:r>
              <a:rPr lang="en-AU" sz="3000" dirty="0" err="1"/>
              <a:t>ms</a:t>
            </a:r>
            <a:endParaRPr lang="en-US" sz="3000" dirty="0"/>
          </a:p>
          <a:p>
            <a:pPr>
              <a:defRPr/>
            </a:pPr>
            <a:r>
              <a:rPr lang="en-AU" sz="3000" dirty="0"/>
              <a:t>Packet CA-&gt;Netherlands-&gt;CA 	150 </a:t>
            </a:r>
            <a:r>
              <a:rPr lang="en-AU" sz="3000" dirty="0" err="1"/>
              <a:t>ms</a:t>
            </a:r>
            <a:endParaRPr lang="en-AU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Maintaining appearance of atomicity using messages will take time</a:t>
            </a:r>
          </a:p>
          <a:p>
            <a:pPr lvl="1">
              <a:defRPr/>
            </a:pPr>
            <a:endParaRPr lang="en-US" sz="27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5902FC-8D51-44C9-B949-8F435CA79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6"/>
    </mc:Choice>
    <mc:Fallback>
      <p:transition spd="slow" advTm="5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728FE-C265-4644-9C56-189AAEFE8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Non-atomic operations can cause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4FFC7-3F0D-4B3A-8CC6-BBE6048F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aseline="0" dirty="0"/>
              <a:t>Problems that may result from non atomic operations.</a:t>
            </a:r>
          </a:p>
          <a:p>
            <a:pPr lvl="1"/>
            <a:r>
              <a:rPr lang="en-US" dirty="0"/>
              <a:t>Data base</a:t>
            </a:r>
            <a:r>
              <a:rPr lang="en-US" baseline="0" dirty="0"/>
              <a:t> updates may result in </a:t>
            </a:r>
            <a:r>
              <a:rPr lang="en-US" dirty="0"/>
              <a:t>in</a:t>
            </a:r>
            <a:r>
              <a:rPr lang="en-US" baseline="0" dirty="0"/>
              <a:t>consistent data </a:t>
            </a:r>
          </a:p>
          <a:p>
            <a:pPr lvl="1"/>
            <a:r>
              <a:rPr lang="en-US" baseline="0" dirty="0"/>
              <a:t>Resources (e.g. memory) may be overwritten </a:t>
            </a:r>
          </a:p>
          <a:p>
            <a:pPr lvl="1"/>
            <a:r>
              <a:rPr lang="en-US" dirty="0"/>
              <a:t>Interrupt handlers might themselves be interrupted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644DE0-D80A-42F8-9FFA-CC07BB33E5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8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8"/>
    </mc:Choice>
    <mc:Fallback>
      <p:transition spd="slow" advTm="1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D699-4977-445E-9DFF-97054413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 in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68E1-09FB-4484-ADAC-E50B265F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appearance of atomicity</a:t>
            </a:r>
            <a:r>
              <a:rPr lang="en-US" baseline="0" dirty="0"/>
              <a:t> can be achieved at low latency by the use of an intermediary</a:t>
            </a:r>
          </a:p>
          <a:p>
            <a:r>
              <a:rPr lang="en-US" baseline="0" dirty="0"/>
              <a:t>Problem comes if intermediary fails.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98D428-917E-45A8-9B87-5D919E7F8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80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9"/>
    </mc:Choice>
    <mc:Fallback>
      <p:transition spd="slow" advTm="11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CBA5-4AED-412E-9CCD-59C9FC799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fast, in memory intermediaries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C699-9AF3-432A-B20F-36CAB898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Strictly</a:t>
            </a:r>
            <a:r>
              <a:rPr lang="en-US" baseline="0" dirty="0"/>
              <a:t> data storage</a:t>
            </a:r>
          </a:p>
          <a:p>
            <a:pPr lvl="1"/>
            <a:r>
              <a:rPr lang="en-US" dirty="0"/>
              <a:t>Memcached</a:t>
            </a:r>
          </a:p>
          <a:p>
            <a:pPr lvl="0"/>
            <a:r>
              <a:rPr lang="en-US" dirty="0"/>
              <a:t>Distributed</a:t>
            </a:r>
            <a:r>
              <a:rPr lang="en-US" baseline="0" dirty="0"/>
              <a:t> coordination systems</a:t>
            </a:r>
          </a:p>
          <a:p>
            <a:pPr lvl="1"/>
            <a:r>
              <a:rPr lang="en-US" dirty="0"/>
              <a:t>Zookeeper</a:t>
            </a:r>
          </a:p>
          <a:p>
            <a:pPr lvl="1"/>
            <a:r>
              <a:rPr lang="en-US" dirty="0" err="1"/>
              <a:t>etcd</a:t>
            </a:r>
            <a:endParaRPr lang="en-US" dirty="0"/>
          </a:p>
          <a:p>
            <a:pPr lvl="1"/>
            <a:r>
              <a:rPr lang="en-US" dirty="0"/>
              <a:t>Consul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BE686C-6B6D-4CA9-BF43-D54E3F7D4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0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9"/>
    </mc:Choice>
    <mc:Fallback>
      <p:transition spd="slow" advTm="1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94815-D6BB-469F-A4DB-80C91A87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E1A3-2788-4851-A304-469FF895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Key-value database</a:t>
            </a:r>
          </a:p>
          <a:p>
            <a:pPr lvl="1"/>
            <a:r>
              <a:rPr lang="en-US" dirty="0"/>
              <a:t>Key up to 250 bytes</a:t>
            </a:r>
          </a:p>
          <a:p>
            <a:pPr lvl="1"/>
            <a:r>
              <a:rPr lang="en-US" dirty="0"/>
              <a:t>Value up to 1 megabyte</a:t>
            </a:r>
          </a:p>
          <a:p>
            <a:r>
              <a:rPr lang="en-US" dirty="0"/>
              <a:t>Client – server</a:t>
            </a:r>
          </a:p>
          <a:p>
            <a:r>
              <a:rPr lang="en-US" dirty="0"/>
              <a:t>Multiple servers, known to all clients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CB6DDD-A323-4C30-BE58-4C3DC4721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5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17"/>
    </mc:Choice>
    <mc:Fallback>
      <p:transition spd="slow" advTm="3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837-8E64-4951-9C56-E87406B5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Memcached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FA27-6727-44C8-9CED-5C5B86A2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divided among servers based on a hash of the key</a:t>
            </a:r>
          </a:p>
          <a:p>
            <a:pPr lvl="1"/>
            <a:r>
              <a:rPr lang="en-US" dirty="0"/>
              <a:t>Hashing key yields a server number and that is the server on which the data is stored</a:t>
            </a:r>
          </a:p>
          <a:p>
            <a:r>
              <a:rPr lang="en-US" dirty="0"/>
              <a:t>Different clients with the same key can share 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5A3900-42E3-484D-82E7-790016260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4"/>
    </mc:Choice>
    <mc:Fallback>
      <p:transition spd="slow" advTm="2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697C-8E36-43E5-A8C7-85658964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Memcached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F937-51E9-4A1D-8060-3BCD53AE1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failure recovery</a:t>
            </a:r>
            <a:r>
              <a:rPr lang="en-US" baseline="0" dirty="0"/>
              <a:t> – if a server fails, data is lost</a:t>
            </a:r>
          </a:p>
          <a:p>
            <a:r>
              <a:rPr lang="en-US" dirty="0"/>
              <a:t>Any coordination among clients over a single data item is outside of the scope of </a:t>
            </a:r>
            <a:r>
              <a:rPr lang="en-US" dirty="0" err="1"/>
              <a:t>memcached</a:t>
            </a:r>
            <a:r>
              <a:rPr lang="en-US" dirty="0"/>
              <a:t>.</a:t>
            </a:r>
            <a:endParaRPr lang="en-US" baseline="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FEA1AB-34F0-4A6B-AC45-246FE51D7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8"/>
    </mc:Choice>
    <mc:Fallback>
      <p:transition spd="slow" advTm="19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74EE-3C74-4320-9FCD-4A3F8F28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</a:t>
            </a:r>
            <a:r>
              <a:rPr lang="en-US" baseline="0" dirty="0"/>
              <a:t> coordination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A9D3-6CC3-4F94-9317-52E695594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 tolerant with high availability</a:t>
            </a:r>
          </a:p>
          <a:p>
            <a:r>
              <a:rPr lang="en-US" dirty="0"/>
              <a:t>Manages coordination among clients.</a:t>
            </a:r>
          </a:p>
          <a:p>
            <a:pPr lvl="0"/>
            <a:r>
              <a:rPr lang="en-US" dirty="0"/>
              <a:t>Operations appear atomic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4212D6-314C-4C3A-B672-C30F1E770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5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9"/>
    </mc:Choice>
    <mc:Fallback>
      <p:transition spd="slow" advTm="1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endParaRPr lang="en-US" altLang="en-US" dirty="0">
              <a:ln>
                <a:noFill/>
              </a:ln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i="1" dirty="0"/>
              <a:t>A distributed system is one in which the failure of a computer you didn't even know existed can render your own computer unusable.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Leslie </a:t>
            </a:r>
            <a:r>
              <a:rPr lang="en-US" altLang="en-US" sz="2400" dirty="0" err="1"/>
              <a:t>Lamport</a:t>
            </a:r>
            <a:endParaRPr lang="en-US" alt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C3FAB1-FA1E-49C1-A6A6-C61D9604F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59"/>
    </mc:Choice>
    <mc:Fallback>
      <p:transition spd="slow" advTm="2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6EB2-F32F-41B9-9302-E0E0BB48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as a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E6C3-CF72-42F2-950B-B4BE6A9C7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will examine distributed</a:t>
            </a:r>
            <a:r>
              <a:rPr lang="en-US" sz="2800" baseline="0" dirty="0"/>
              <a:t> coordination systems using locking in Zookeeper as a use case.</a:t>
            </a:r>
          </a:p>
          <a:p>
            <a:r>
              <a:rPr lang="en-US" sz="2800" baseline="0" dirty="0"/>
              <a:t>Other use cases are:</a:t>
            </a:r>
          </a:p>
          <a:p>
            <a:pPr lvl="1" rtl="0" eaLnBrk="1" fontAlgn="base" hangingPunct="1"/>
            <a:r>
              <a:rPr lang="en-AU" dirty="0">
                <a:solidFill>
                  <a:schemeClr val="tx1"/>
                </a:solidFill>
                <a:effectLst/>
              </a:rPr>
              <a:t>Leader election</a:t>
            </a:r>
            <a:endParaRPr lang="en-US" dirty="0">
              <a:effectLst/>
            </a:endParaRPr>
          </a:p>
          <a:p>
            <a:pPr lvl="1" rtl="0" eaLnBrk="1" fontAlgn="base" hangingPunct="1"/>
            <a:r>
              <a:rPr lang="en-AU" dirty="0">
                <a:solidFill>
                  <a:schemeClr val="tx1"/>
                </a:solidFill>
                <a:effectLst/>
              </a:rPr>
              <a:t>Groups membership</a:t>
            </a:r>
            <a:endParaRPr lang="en-US" dirty="0">
              <a:effectLst/>
            </a:endParaRPr>
          </a:p>
          <a:p>
            <a:pPr lvl="1" rtl="0" eaLnBrk="1" fontAlgn="base" hangingPunct="1"/>
            <a:r>
              <a:rPr lang="en-AU" dirty="0">
                <a:solidFill>
                  <a:schemeClr val="tx1"/>
                </a:solidFill>
                <a:effectLst/>
              </a:rPr>
              <a:t>Synchronization</a:t>
            </a:r>
            <a:endParaRPr lang="en-US" dirty="0">
              <a:effectLst/>
            </a:endParaRPr>
          </a:p>
          <a:p>
            <a:pPr lvl="1" rtl="0" eaLnBrk="1" fontAlgn="base" hangingPunct="1"/>
            <a:r>
              <a:rPr lang="en-AU" dirty="0">
                <a:solidFill>
                  <a:schemeClr val="tx1"/>
                </a:solidFill>
                <a:effectLst/>
              </a:rPr>
              <a:t>Configuration</a:t>
            </a:r>
            <a:endParaRPr lang="en-US" dirty="0">
              <a:effectLst/>
            </a:endParaRP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21A490-6610-4B9D-9969-329CD6ABC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99"/>
    </mc:Choice>
    <mc:Fallback>
      <p:transition spd="slow" advTm="15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Locks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458199" cy="4246563"/>
          </a:xfrm>
        </p:spPr>
        <p:txBody>
          <a:bodyPr/>
          <a:lstStyle/>
          <a:p>
            <a:r>
              <a:rPr lang="en-AU" altLang="en-US" sz="2800" dirty="0"/>
              <a:t>One technique to give the appearance of atomicity is to lock critical resources. </a:t>
            </a:r>
          </a:p>
          <a:p>
            <a:r>
              <a:rPr lang="en-AU" altLang="en-US" sz="2800" dirty="0"/>
              <a:t>A lock is a software</a:t>
            </a:r>
            <a:r>
              <a:rPr lang="en-AU" altLang="en-US" sz="2800" baseline="0" dirty="0"/>
              <a:t> construct. </a:t>
            </a:r>
          </a:p>
          <a:p>
            <a:r>
              <a:rPr lang="en-AU" altLang="en-US" sz="2800" baseline="0" dirty="0"/>
              <a:t>Associate with each resource a lock bit.</a:t>
            </a:r>
          </a:p>
          <a:p>
            <a:pPr lvl="1"/>
            <a:r>
              <a:rPr lang="en-AU" altLang="en-US" baseline="0" dirty="0"/>
              <a:t>If bit is 0, no lock on resource</a:t>
            </a:r>
          </a:p>
          <a:p>
            <a:pPr lvl="1"/>
            <a:r>
              <a:rPr lang="en-AU" altLang="en-US" baseline="0" dirty="0"/>
              <a:t>If bit is 1, resource is locked</a:t>
            </a:r>
          </a:p>
          <a:p>
            <a:pPr lvl="0"/>
            <a:r>
              <a:rPr lang="en-AU" altLang="en-US" baseline="0" dirty="0"/>
              <a:t>In practice, locks have other information in addition to lock bit.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E57FF5-AA86-43B0-A204-E1DA626B7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4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71"/>
    </mc:Choice>
    <mc:Fallback>
      <p:transition spd="slow" advTm="3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6270-0266-434F-89E0-A51E1791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8B9D-B931-4E62-82F7-DE50B1FB8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400"/>
              <a:t>Can lead to deadlock – two processes waiting for each other to release critical resources</a:t>
            </a:r>
          </a:p>
          <a:p>
            <a:pPr lvl="1"/>
            <a:r>
              <a:rPr lang="en-AU" altLang="en-US" sz="2400"/>
              <a:t>Process one gets a lock on row 1 of a data base</a:t>
            </a:r>
          </a:p>
          <a:p>
            <a:pPr lvl="1"/>
            <a:r>
              <a:rPr lang="en-AU" altLang="en-US" sz="2400"/>
              <a:t>Process two gets a lock on row 2. </a:t>
            </a:r>
          </a:p>
          <a:p>
            <a:pPr lvl="1"/>
            <a:r>
              <a:rPr lang="en-AU" altLang="en-US" sz="2400"/>
              <a:t>Process one waits for process 2 to release its lock on row 2</a:t>
            </a:r>
          </a:p>
          <a:p>
            <a:pPr lvl="1"/>
            <a:r>
              <a:rPr lang="en-AU" altLang="en-US" sz="2400"/>
              <a:t>Process two waits for process 1 to release its lock on row 1</a:t>
            </a:r>
          </a:p>
          <a:p>
            <a:pPr lvl="1"/>
            <a:r>
              <a:rPr lang="en-AU" altLang="en-US" sz="2400"/>
              <a:t>No progress.</a:t>
            </a:r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DD88A6-5132-4880-A3F0-93CC489BE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19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39"/>
    </mc:Choice>
    <mc:Fallback>
      <p:transition spd="slow" advTm="3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/>
              <a:t>M</a:t>
            </a:r>
            <a:r>
              <a:rPr lang="en-AU" altLang="en-US" dirty="0">
                <a:ln>
                  <a:noFill/>
                </a:ln>
              </a:rPr>
              <a:t>ore problems with locks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/>
              <a:t>Getting a lock across distributed systems is not an atomic operation. </a:t>
            </a:r>
          </a:p>
          <a:p>
            <a:pPr lvl="1"/>
            <a:r>
              <a:rPr lang="en-AU" altLang="en-US" dirty="0"/>
              <a:t>It is possible that while requesting a lock another process can acquire the lock. This can go on for a long time (it is called </a:t>
            </a:r>
            <a:r>
              <a:rPr lang="en-AU" altLang="en-US" dirty="0" err="1"/>
              <a:t>livelock</a:t>
            </a:r>
            <a:r>
              <a:rPr lang="en-AU" altLang="en-US" dirty="0"/>
              <a:t> if there is no possibility of ever acquiring a lock)</a:t>
            </a:r>
          </a:p>
          <a:p>
            <a:r>
              <a:rPr lang="en-AU" altLang="en-US" sz="2800" dirty="0"/>
              <a:t>Suppose the virtual machine holding the lock fails. Then the owner of the lock can never release it.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4F9829-D7BE-4A70-A929-C42A27BF0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7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50"/>
    </mc:Choice>
    <mc:Fallback>
      <p:transition spd="slow" advTm="30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53400" cy="1143000"/>
          </a:xfrm>
        </p:spPr>
        <p:txBody>
          <a:bodyPr/>
          <a:lstStyle/>
          <a:p>
            <a:r>
              <a:rPr lang="en-US" dirty="0"/>
              <a:t>Locks in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Utilizing locks in a distributed system has a more fundamental problem.</a:t>
            </a:r>
          </a:p>
          <a:p>
            <a:r>
              <a:rPr lang="en-US" sz="2800" dirty="0"/>
              <a:t>It takes time to send a message (create a lock, for example) from one computer to another.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AEB7EE-205C-4CCF-B1EC-05F5772BA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9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7"/>
    </mc:Choice>
    <mc:Fallback>
      <p:transition spd="slow" advTm="13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/>
              <a:t>Synchronizing data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704137" cy="42465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/>
              <a:t>The general problem is that you want to manage synchronization of data across a distributed set of servers where up to half of the servers can fail. </a:t>
            </a:r>
          </a:p>
          <a:p>
            <a:pPr>
              <a:defRPr/>
            </a:pPr>
            <a:r>
              <a:rPr lang="en-US" dirty="0" err="1"/>
              <a:t>Paxos</a:t>
            </a:r>
            <a:r>
              <a:rPr lang="en-US" dirty="0"/>
              <a:t> is a family of algorithms that use consensus to manage concurrency. Complicated and difficult to implement.</a:t>
            </a:r>
          </a:p>
          <a:p>
            <a:pPr>
              <a:defRPr/>
            </a:pPr>
            <a:r>
              <a:rPr lang="en-US" dirty="0"/>
              <a:t>An example of the implementation difficulty</a:t>
            </a:r>
          </a:p>
          <a:p>
            <a:pPr lvl="1">
              <a:defRPr/>
            </a:pPr>
            <a:r>
              <a:rPr lang="en-US" dirty="0"/>
              <a:t>Choose one server as the leader that keeps the “authoritative”  state.</a:t>
            </a:r>
          </a:p>
          <a:p>
            <a:pPr lvl="1">
              <a:defRPr/>
            </a:pPr>
            <a:r>
              <a:rPr lang="en-US" dirty="0"/>
              <a:t>Now that server fails. Need to</a:t>
            </a:r>
          </a:p>
          <a:p>
            <a:pPr lvl="2">
              <a:defRPr/>
            </a:pPr>
            <a:r>
              <a:rPr lang="en-US" dirty="0"/>
              <a:t>Find a new leader</a:t>
            </a:r>
          </a:p>
          <a:p>
            <a:pPr lvl="2">
              <a:defRPr/>
            </a:pPr>
            <a:r>
              <a:rPr lang="en-US" dirty="0"/>
              <a:t>Make sure it is up to data with the authoritative state.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447D76-0F00-483E-88C4-C655424A6B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9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60"/>
    </mc:Choice>
    <mc:Fallback>
      <p:transition spd="slow" advTm="6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Zookeeper as an example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400" dirty="0"/>
              <a:t>Zookeeper provides a guaranteed consistent (mostly) data structure for every instance of a distributed application.</a:t>
            </a:r>
          </a:p>
          <a:p>
            <a:pPr lvl="1"/>
            <a:r>
              <a:rPr lang="en-AU" altLang="en-US" sz="2400" dirty="0"/>
              <a:t>Definition of “mostly” is within eventual consistency lag (but this is small). </a:t>
            </a:r>
          </a:p>
          <a:p>
            <a:pPr lvl="1"/>
            <a:r>
              <a:rPr lang="en-AU" altLang="en-US" sz="2400" dirty="0"/>
              <a:t>Zookeeper keeps  data in memory. This is why it is fast.</a:t>
            </a:r>
          </a:p>
          <a:p>
            <a:pPr lvl="1"/>
            <a:r>
              <a:rPr lang="en-AU" altLang="en-US" sz="2400" dirty="0"/>
              <a:t>Limited to 1 Mbyte</a:t>
            </a:r>
          </a:p>
          <a:p>
            <a:r>
              <a:rPr lang="en-AU" altLang="en-US" sz="2400" dirty="0"/>
              <a:t>Zookeeper deals with managing failure as well as consistency.</a:t>
            </a:r>
          </a:p>
          <a:p>
            <a:pPr lvl="1"/>
            <a:r>
              <a:rPr lang="en-AU" altLang="en-US" sz="2400" dirty="0"/>
              <a:t>Done using consensus algorithm. </a:t>
            </a:r>
          </a:p>
          <a:p>
            <a:pPr marL="0" indent="0">
              <a:buNone/>
            </a:pPr>
            <a:endParaRPr lang="en-AU" altLang="en-US" sz="2400" dirty="0"/>
          </a:p>
          <a:p>
            <a:endParaRPr lang="en-AU" alt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2764FB-C9B1-4B10-B848-1433A9A3C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7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29"/>
    </mc:Choice>
    <mc:Fallback>
      <p:transition spd="slow" advTm="5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Zookeeper API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00200" y="3200400"/>
          <a:ext cx="5486400" cy="29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Function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Type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create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delete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Exists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Get children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Get data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Read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Set data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write</a:t>
                      </a: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/>
                    <a:p>
                      <a:r>
                        <a:rPr lang="en-AU" sz="1800" dirty="0"/>
                        <a:t>+</a:t>
                      </a:r>
                      <a:r>
                        <a:rPr lang="en-AU" sz="1800" baseline="0" dirty="0"/>
                        <a:t> others</a:t>
                      </a:r>
                      <a:endParaRPr lang="en-AU" sz="1800" dirty="0"/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560" name="Text Placeholder 4"/>
          <p:cNvSpPr>
            <a:spLocks noGrp="1"/>
          </p:cNvSpPr>
          <p:nvPr>
            <p:ph type="body" idx="4294967295"/>
          </p:nvPr>
        </p:nvSpPr>
        <p:spPr>
          <a:xfrm>
            <a:off x="323850" y="1878013"/>
            <a:ext cx="8229600" cy="1169987"/>
          </a:xfrm>
        </p:spPr>
        <p:txBody>
          <a:bodyPr/>
          <a:lstStyle/>
          <a:p>
            <a:r>
              <a:rPr lang="en-AU" altLang="en-US" sz="2400" dirty="0"/>
              <a:t>All calls return atomic views of state – either succeed or fail. No partial state returned. Writes also are atomic. Either succeed or fail. If they fail, no side effects.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77EF71-83FE-45A6-BC89-0E966047C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6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9"/>
    </mc:Choice>
    <mc:Fallback>
      <p:transition spd="slow" advTm="20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/>
              <a:t>Lock creation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/>
              <a:t>Locks have names.</a:t>
            </a:r>
          </a:p>
          <a:p>
            <a:pPr>
              <a:defRPr/>
            </a:pPr>
            <a:r>
              <a:rPr lang="en-US" sz="2400" dirty="0"/>
              <a:t>Client N </a:t>
            </a:r>
          </a:p>
          <a:p>
            <a:pPr lvl="1">
              <a:defRPr/>
            </a:pPr>
            <a:r>
              <a:rPr lang="en-US" sz="2400" dirty="0"/>
              <a:t>Create Lock1</a:t>
            </a:r>
          </a:p>
          <a:p>
            <a:pPr lvl="2">
              <a:defRPr/>
            </a:pPr>
            <a:r>
              <a:rPr lang="en-US" sz="2000" dirty="0"/>
              <a:t>If success then client owns lock. </a:t>
            </a:r>
          </a:p>
          <a:p>
            <a:pPr lvl="2">
              <a:defRPr/>
            </a:pPr>
            <a:r>
              <a:rPr lang="en-US" sz="2000" dirty="0"/>
              <a:t>If failure, then it is placed on waitlist for lock 1 and control is returned to Client N</a:t>
            </a:r>
          </a:p>
          <a:p>
            <a:pPr lvl="1">
              <a:defRPr/>
            </a:pPr>
            <a:r>
              <a:rPr lang="en-US" sz="2400" dirty="0"/>
              <a:t>When owner of Lock 1 finishes, it deletes Lock1</a:t>
            </a:r>
          </a:p>
          <a:p>
            <a:pPr lvl="1">
              <a:defRPr/>
            </a:pPr>
            <a:r>
              <a:rPr lang="en-US" sz="2400" dirty="0"/>
              <a:t>If there is a  waitlist, then those clients are informed about Lock 1 deletion and they try again to create Lock 1</a:t>
            </a:r>
          </a:p>
          <a:p>
            <a:pPr>
              <a:defRPr/>
            </a:pPr>
            <a:r>
              <a:rPr lang="en-US" sz="2400" dirty="0"/>
              <a:t>If Client N fails,  Zookeeper will delete Lock 1 and waitlist clients are informed of deletion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1DB222-D165-4EFB-8800-94CCE1C23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2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80"/>
    </mc:Choice>
    <mc:Fallback>
      <p:transition spd="slow" advTm="53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Summary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762001" y="1752600"/>
            <a:ext cx="7924800" cy="4246563"/>
          </a:xfrm>
        </p:spPr>
        <p:txBody>
          <a:bodyPr/>
          <a:lstStyle/>
          <a:p>
            <a:r>
              <a:rPr lang="en-US" altLang="en-US" sz="2400" dirty="0"/>
              <a:t>Failure</a:t>
            </a:r>
            <a:r>
              <a:rPr lang="en-US" altLang="en-US" sz="2400" baseline="0" dirty="0"/>
              <a:t> of VMs in the cloud is something that application programmers must allow for.</a:t>
            </a:r>
          </a:p>
          <a:p>
            <a:r>
              <a:rPr lang="en-US" altLang="en-US" sz="2400" dirty="0"/>
              <a:t>The long tail is an example of what can happen when a </a:t>
            </a:r>
            <a:r>
              <a:rPr lang="en-US" altLang="en-US" sz="2400"/>
              <a:t>VM fails</a:t>
            </a:r>
            <a:endParaRPr lang="en-US" altLang="en-US" sz="2400" dirty="0"/>
          </a:p>
          <a:p>
            <a:r>
              <a:rPr lang="en-US" altLang="en-US" sz="2400" dirty="0"/>
              <a:t>Synchronization of data across a distributed system id complicated</a:t>
            </a:r>
          </a:p>
          <a:p>
            <a:pPr lvl="1"/>
            <a:r>
              <a:rPr lang="en-US" altLang="en-US" sz="2400" dirty="0"/>
              <a:t>Timing delays across distributed systems</a:t>
            </a:r>
          </a:p>
          <a:p>
            <a:pPr lvl="1"/>
            <a:r>
              <a:rPr lang="en-US" altLang="en-US" sz="2400" dirty="0"/>
              <a:t>Possible failures of nodes of various types</a:t>
            </a:r>
            <a:endParaRPr lang="en-US" altLang="en-US" sz="2800" dirty="0"/>
          </a:p>
          <a:p>
            <a:r>
              <a:rPr lang="en-US" altLang="en-US" sz="2400" dirty="0"/>
              <a:t>Open source systems implement complicated consensus algorithms in a fashion that is relatively easy to use.</a:t>
            </a:r>
          </a:p>
          <a:p>
            <a:endParaRPr lang="en-US" alt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38679F-DAD2-4C99-B294-E32717A80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2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25"/>
    </mc:Choice>
    <mc:Fallback>
      <p:transition spd="slow" advTm="46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Failures in the cloud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>
                <a:solidFill>
                  <a:srgbClr val="FF0000"/>
                </a:solidFill>
              </a:rPr>
              <a:t>Cloud failures large and small</a:t>
            </a:r>
          </a:p>
          <a:p>
            <a:r>
              <a:rPr lang="en-AU" altLang="en-US" sz="2800" dirty="0"/>
              <a:t>The Long Tail</a:t>
            </a:r>
          </a:p>
          <a:p>
            <a:r>
              <a:rPr lang="en-AU" altLang="en-US" sz="2800" dirty="0"/>
              <a:t>Techniques for dealing with the long tail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2BB7D7-6D3B-492A-A7F7-33BCB75C8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2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"/>
    </mc:Choice>
    <mc:Fallback>
      <p:transition spd="slow" advTm="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sz="4000" dirty="0">
                <a:ln>
                  <a:noFill/>
                </a:ln>
              </a:rPr>
              <a:t>Sometimes the whole cloud fails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pPr marL="0" indent="0">
              <a:buNone/>
            </a:pPr>
            <a:r>
              <a:rPr lang="en-AU" altLang="en-US" dirty="0"/>
              <a:t>Selected Cloud Outages 2020</a:t>
            </a:r>
          </a:p>
          <a:p>
            <a:r>
              <a:rPr lang="en-US" sz="2400" dirty="0"/>
              <a:t>Twitter</a:t>
            </a:r>
          </a:p>
          <a:p>
            <a:r>
              <a:rPr lang="en-US" sz="2400" dirty="0"/>
              <a:t>Microsoft Azure</a:t>
            </a:r>
          </a:p>
          <a:p>
            <a:r>
              <a:rPr lang="en-US" sz="2400" dirty="0"/>
              <a:t>Microsoft Teams. .</a:t>
            </a:r>
          </a:p>
          <a:p>
            <a:r>
              <a:rPr lang="en-US" sz="2400" dirty="0"/>
              <a:t>Google Cloud Platform</a:t>
            </a:r>
          </a:p>
          <a:p>
            <a:r>
              <a:rPr lang="en-US" sz="2400" dirty="0"/>
              <a:t>YouTube. </a:t>
            </a:r>
          </a:p>
          <a:p>
            <a:r>
              <a:rPr lang="en-US" sz="2400" dirty="0"/>
              <a:t>AWS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AU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679473-64DC-4850-84D7-DC511839E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9"/>
    </mc:Choice>
    <mc:Fallback>
      <p:transition spd="slow" advTm="23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endParaRPr lang="en-AU" altLang="en-US" dirty="0">
              <a:ln>
                <a:noFill/>
              </a:ln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68313" y="1557338"/>
            <a:ext cx="8229600" cy="4525962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AU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AU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altLang="en-US" sz="4000" dirty="0"/>
              <a:t>And sometimes just a part of it fails …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348DCA-C737-4654-BE04-EED2C13F5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"/>
    </mc:Choice>
    <mc:Fallback>
      <p:transition spd="slow" advTm="2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AU" sz="3200" dirty="0"/>
              <a:t>A year in the life of a Google </a:t>
            </a:r>
            <a:r>
              <a:rPr lang="en-AU" sz="3200" dirty="0" err="1"/>
              <a:t>datacenter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75"/>
            <a:ext cx="8458200" cy="55340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AU" sz="1800" dirty="0"/>
              <a:t>Typical first year for a new cluster:</a:t>
            </a:r>
          </a:p>
          <a:p>
            <a:pPr lvl="1">
              <a:defRPr/>
            </a:pPr>
            <a:r>
              <a:rPr lang="en-AU" sz="1600" dirty="0"/>
              <a:t>~0.5 overheating (power down most machines in &lt;5 mins, ~1-2 days to recover)</a:t>
            </a:r>
          </a:p>
          <a:p>
            <a:pPr lvl="1">
              <a:defRPr/>
            </a:pPr>
            <a:r>
              <a:rPr lang="en-AU" sz="1600" dirty="0"/>
              <a:t>~1 PDU failure (~500-1000 machines suddenly disappear, ~6 hours to come back)</a:t>
            </a:r>
          </a:p>
          <a:p>
            <a:pPr lvl="1">
              <a:defRPr/>
            </a:pPr>
            <a:r>
              <a:rPr lang="en-AU" sz="1600" dirty="0"/>
              <a:t>~20 rack failures (40-80 machines instantly disappear, 1-6 hours to get back)</a:t>
            </a:r>
          </a:p>
          <a:p>
            <a:pPr lvl="1">
              <a:defRPr/>
            </a:pPr>
            <a:r>
              <a:rPr lang="en-AU" sz="1600" dirty="0"/>
              <a:t>~5 racks go wonky (40-80 machines see 50% </a:t>
            </a:r>
            <a:r>
              <a:rPr lang="en-AU" sz="1600" dirty="0" err="1"/>
              <a:t>packetloss</a:t>
            </a:r>
            <a:r>
              <a:rPr lang="en-AU" sz="1600" dirty="0"/>
              <a:t>)</a:t>
            </a:r>
          </a:p>
          <a:p>
            <a:pPr lvl="1">
              <a:defRPr/>
            </a:pPr>
            <a:r>
              <a:rPr lang="en-AU" sz="1600" dirty="0"/>
              <a:t>~8 network maintenances (4 might cause ~30-minute random connectivity losses)</a:t>
            </a:r>
          </a:p>
          <a:p>
            <a:pPr lvl="1">
              <a:defRPr/>
            </a:pPr>
            <a:r>
              <a:rPr lang="en-AU" sz="1600" dirty="0"/>
              <a:t>~12 router reloads (takes out DNS and external </a:t>
            </a:r>
            <a:r>
              <a:rPr lang="en-AU" sz="1600" dirty="0" err="1"/>
              <a:t>vips</a:t>
            </a:r>
            <a:r>
              <a:rPr lang="en-AU" sz="1600" dirty="0"/>
              <a:t> for a couple minutes)</a:t>
            </a:r>
          </a:p>
          <a:p>
            <a:pPr lvl="1">
              <a:defRPr/>
            </a:pPr>
            <a:r>
              <a:rPr lang="en-AU" sz="1600" dirty="0"/>
              <a:t>~3 router failures (have to immediately pull traffic for an hour)</a:t>
            </a:r>
          </a:p>
          <a:p>
            <a:pPr lvl="1">
              <a:defRPr/>
            </a:pPr>
            <a:r>
              <a:rPr lang="en-AU" sz="1600" dirty="0"/>
              <a:t>~dozens of minor 30-second blips for </a:t>
            </a:r>
            <a:r>
              <a:rPr lang="en-AU" sz="1600" dirty="0" err="1"/>
              <a:t>dns</a:t>
            </a:r>
            <a:endParaRPr lang="en-AU" sz="1600" dirty="0"/>
          </a:p>
          <a:p>
            <a:pPr lvl="1">
              <a:defRPr/>
            </a:pPr>
            <a:r>
              <a:rPr lang="en-AU" sz="1600" dirty="0"/>
              <a:t>~1000 individual machine failures</a:t>
            </a:r>
          </a:p>
          <a:p>
            <a:pPr lvl="1">
              <a:defRPr/>
            </a:pPr>
            <a:r>
              <a:rPr lang="en-AU" sz="1600" dirty="0"/>
              <a:t>~thousands of hard drive failures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AU" sz="1600" dirty="0"/>
              <a:t>        slow disks, bad memory, misconfigured machines, flaky machines, dead horses,  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72D0CC-ABB2-45B0-9964-90B144BA3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3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93"/>
    </mc:Choice>
    <mc:Fallback>
      <p:transition spd="slow" advTm="68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Amazon failure statistics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sz="2800" dirty="0"/>
              <a:t>In a data </a:t>
            </a:r>
            <a:r>
              <a:rPr lang="en-AU" altLang="en-US" sz="2800" dirty="0" err="1"/>
              <a:t>center</a:t>
            </a:r>
            <a:r>
              <a:rPr lang="en-AU" altLang="en-US" sz="2800" dirty="0"/>
              <a:t> with ~64,000 servers with 2 disks each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AU" altLang="en-US" dirty="0"/>
              <a:t>~5 servers and ~17 disks fail every day.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20F622-6D18-4C03-A0A3-1448912AB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8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22"/>
    </mc:Choice>
    <mc:Fallback>
      <p:transition spd="slow" advTm="25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Failures in the cloud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982663" y="1752600"/>
            <a:ext cx="7704137" cy="4246563"/>
          </a:xfrm>
        </p:spPr>
        <p:txBody>
          <a:bodyPr/>
          <a:lstStyle/>
          <a:p>
            <a:r>
              <a:rPr lang="en-AU" altLang="en-US" dirty="0"/>
              <a:t>Cloud failures large and small</a:t>
            </a:r>
          </a:p>
          <a:p>
            <a:r>
              <a:rPr lang="en-AU" altLang="en-US" dirty="0">
                <a:solidFill>
                  <a:srgbClr val="FF0000"/>
                </a:solidFill>
              </a:rPr>
              <a:t>The Long Tail</a:t>
            </a:r>
          </a:p>
          <a:p>
            <a:r>
              <a:rPr lang="en-AU" altLang="en-US" dirty="0"/>
              <a:t>Techniques for dealing with the long tail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422ABA-9ADB-489B-A226-F3A844714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4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"/>
    </mc:Choice>
    <mc:Fallback>
      <p:transition spd="slow" advTm="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9680</TotalTime>
  <Words>1688</Words>
  <Application>Microsoft Office PowerPoint</Application>
  <PresentationFormat>On-screen Show (4:3)</PresentationFormat>
  <Paragraphs>225</Paragraphs>
  <Slides>39</Slides>
  <Notes>2</Notes>
  <HiddenSlides>0</HiddenSlides>
  <MMClips>39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Times</vt:lpstr>
      <vt:lpstr>Verdana</vt:lpstr>
      <vt:lpstr>Blank Presentation</vt:lpstr>
      <vt:lpstr>Applied Distributed Systems</vt:lpstr>
      <vt:lpstr>Overview</vt:lpstr>
      <vt:lpstr>PowerPoint Presentation</vt:lpstr>
      <vt:lpstr>Failures in the cloud</vt:lpstr>
      <vt:lpstr>Sometimes the whole cloud fails</vt:lpstr>
      <vt:lpstr>PowerPoint Presentation</vt:lpstr>
      <vt:lpstr>A year in the life of a Google datacenter</vt:lpstr>
      <vt:lpstr>Amazon failure statistics</vt:lpstr>
      <vt:lpstr>Failures in the cloud</vt:lpstr>
      <vt:lpstr>Short digression into probability</vt:lpstr>
      <vt:lpstr>Long Tail</vt:lpstr>
      <vt:lpstr>What does this mean?</vt:lpstr>
      <vt:lpstr>Failures in the cloud</vt:lpstr>
      <vt:lpstr>What can you do to prevent long tail problems?</vt:lpstr>
      <vt:lpstr>Recognizing failure</vt:lpstr>
      <vt:lpstr>Health Check</vt:lpstr>
      <vt:lpstr>Recovering from failure</vt:lpstr>
      <vt:lpstr>Masking failure</vt:lpstr>
      <vt:lpstr>Overview</vt:lpstr>
      <vt:lpstr>Sharing data across portions of a distributed app</vt:lpstr>
      <vt:lpstr>Atomicity</vt:lpstr>
      <vt:lpstr>Message timing considerations</vt:lpstr>
      <vt:lpstr>Non-atomic operations can cause problems</vt:lpstr>
      <vt:lpstr>Atomicity in distributed systems</vt:lpstr>
      <vt:lpstr>Types of fast, in memory intermediaries</vt:lpstr>
      <vt:lpstr>Memcached - 1</vt:lpstr>
      <vt:lpstr>Memcached - 2</vt:lpstr>
      <vt:lpstr>Problems with Memcached</vt:lpstr>
      <vt:lpstr>Distributed coordination systems</vt:lpstr>
      <vt:lpstr>Locks as a use case</vt:lpstr>
      <vt:lpstr>Locks</vt:lpstr>
      <vt:lpstr>Problem with locks</vt:lpstr>
      <vt:lpstr>More problems with locks</vt:lpstr>
      <vt:lpstr>Locks in distributed systems</vt:lpstr>
      <vt:lpstr>Synchronizing data</vt:lpstr>
      <vt:lpstr>Zookeeper as an example</vt:lpstr>
      <vt:lpstr>Zookeeper API</vt:lpstr>
      <vt:lpstr>Lock creation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493</cp:revision>
  <dcterms:created xsi:type="dcterms:W3CDTF">2004-11-16T18:39:34Z</dcterms:created>
  <dcterms:modified xsi:type="dcterms:W3CDTF">2021-10-25T14:47:29Z</dcterms:modified>
</cp:coreProperties>
</file>